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svg" ContentType="image/svg"/>
  <Default Extension="wmf" ContentType="image/x-wmf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0.12-->
<p:presentation xmlns:r="http://schemas.openxmlformats.org/officeDocument/2006/relationships" xmlns:a="http://schemas.openxmlformats.org/drawingml/2006/main" xmlns:p="http://schemas.openxmlformats.org/presentationml/2006/main" strictFirstAndLastChars="0" saveSubsetFonts="1">
  <p:sldMasterIdLst>
    <p:sldMasterId id="2147483734" r:id="rId4"/>
    <p:sldMasterId id="2147483749" r:id="rId5"/>
    <p:sldMasterId id="2147483747" r:id="rId6"/>
  </p:sldMasterIdLst>
  <p:notesMasterIdLst>
    <p:notesMasterId r:id="rId7"/>
  </p:notesMasterIdLst>
  <p:handoutMasterIdLst>
    <p:handoutMasterId r:id="rId8"/>
  </p:handoutMasterIdLst>
  <p:sldIdLst>
    <p:sldId id="323" r:id="rId9"/>
    <p:sldId id="319" r:id="rId10"/>
    <p:sldId id="316" r:id="rId11"/>
  </p:sldIdLst>
  <p:sldSz cx="9144000" cy="5143500" type="screen16x9"/>
  <p:notesSz cx="6858000" cy="9144000"/>
  <p:custDataLst>
    <p:tags r:id="rId12"/>
  </p:custDataLst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1942" autoAdjust="0"/>
  </p:normalViewPr>
  <p:slideViewPr>
    <p:cSldViewPr>
      <p:cViewPr varScale="1">
        <p:scale>
          <a:sx n="132" d="100"/>
          <a:sy n="132" d="100"/>
        </p:scale>
        <p:origin x="174" y="24"/>
      </p:cViewPr>
      <p:guideLst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2.xml" /><Relationship Id="rId11" Type="http://schemas.openxmlformats.org/officeDocument/2006/relationships/slide" Target="slides/slide3.xml" /><Relationship Id="rId12" Type="http://schemas.openxmlformats.org/officeDocument/2006/relationships/tags" Target="tags/tag1.xml" /><Relationship Id="rId13" Type="http://schemas.openxmlformats.org/officeDocument/2006/relationships/presProps" Target="presProps.xml" /><Relationship Id="rId14" Type="http://schemas.openxmlformats.org/officeDocument/2006/relationships/viewProps" Target="viewProps.xml" /><Relationship Id="rId15" Type="http://schemas.openxmlformats.org/officeDocument/2006/relationships/theme" Target="theme/theme1.xml" /><Relationship Id="rId16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Master" Target="slideMasters/slideMaster2.xml" /><Relationship Id="rId6" Type="http://schemas.openxmlformats.org/officeDocument/2006/relationships/slideMaster" Target="slideMasters/slideMaster3.xml" /><Relationship Id="rId7" Type="http://schemas.openxmlformats.org/officeDocument/2006/relationships/notesMaster" Target="notesMasters/notesMaster1.xml" /><Relationship Id="rId8" Type="http://schemas.openxmlformats.org/officeDocument/2006/relationships/handoutMaster" Target="handoutMasters/handoutMaster1.xml" /><Relationship Id="rId9" Type="http://schemas.openxmlformats.org/officeDocument/2006/relationships/slide" Target="slides/slide1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5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FAFF1C-FEA4-4EB7-80F5-B0965358E8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377FB6E-7D13-484B-82F2-6FC891135D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72C1D60-6F19-4DEC-8F73-4828AFB17A7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4813D9F-411F-4D27-8D90-7196BDFF0E6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B85A01-A206-404E-8C49-9B9C8F38A517}" type="slidenum">
              <a:rPr lang="fi-FI" altLang="fi-FI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996089C-55CD-4E89-AAB8-18EF4CEF9E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A1E4DC-E139-433B-AA8A-AF85595429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AF48BA4-CF60-42AD-BA8E-3B6E85D0CE7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B304580-9FBC-452B-AF18-B100F1F7C0B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7B73496-7FAC-4E1E-8F2D-72583F72256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6E3CDDB-D9C6-4269-B3BA-73163522A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399F69-7DCC-478A-8094-2E2C021CE800}" type="slidenum">
              <a:rPr lang="fi-FI" altLang="fi-FI"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2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084603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3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406456909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slideMaster" Target="../slideMasters/slideMaster2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4.wmf" /><Relationship Id="rId2" Type="http://schemas.openxmlformats.org/officeDocument/2006/relationships/slideMaster" Target="../slideMasters/slideMaster3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5.png" /><Relationship Id="rId2" Type="http://schemas.openxmlformats.org/officeDocument/2006/relationships/image" Target="../media/image6.svg" /><Relationship Id="rId3" Type="http://schemas.openxmlformats.org/officeDocument/2006/relationships/image" Target="../media/image7.png" /><Relationship Id="rId4" Type="http://schemas.openxmlformats.org/officeDocument/2006/relationships/image" Target="../media/image8.svg" /><Relationship Id="rId5" Type="http://schemas.openxmlformats.org/officeDocument/2006/relationships/image" Target="../media/image9.png" /><Relationship Id="rId6" Type="http://schemas.openxmlformats.org/officeDocument/2006/relationships/image" Target="../media/image10.png" /><Relationship Id="rId7" Type="http://schemas.openxmlformats.org/officeDocument/2006/relationships/image" Target="../media/image11.svg" /><Relationship Id="rId8" Type="http://schemas.openxmlformats.org/officeDocument/2006/relationships/slideMaster" Target="../slideMasters/slideMaster3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16.4.2025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971599" y="1419623"/>
            <a:ext cx="7653287" cy="3024336"/>
          </a:xfrm>
        </p:spPr>
        <p:txBody>
          <a:bodyPr/>
          <a:lstStyle/>
          <a:p>
            <a:r>
              <a:rPr lang="en-US"/>
              <a:t>Click icon to add table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516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2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B24EC-AFFD-4C5B-B02E-A965B661A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" y="1836646"/>
            <a:ext cx="7850832" cy="1296144"/>
          </a:xfrm>
        </p:spPr>
        <p:txBody>
          <a:bodyPr/>
          <a:lstStyle>
            <a:lvl1pPr algn="ctr">
              <a:defRPr sz="2400" i="0">
                <a:solidFill>
                  <a:srgbClr val="2C5249"/>
                </a:solidFill>
                <a:latin typeface="+mn-lt"/>
              </a:defRPr>
            </a:lvl1pPr>
          </a:lstStyle>
          <a:p>
            <a:r>
              <a:rPr lang="fi-FI"/>
              <a:t>Viimeinen dia, kirjoita tähän esityksesi pääpointti / yhteystietosi / kiitokset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1419689" y="267494"/>
            <a:ext cx="6230652" cy="1085182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3203848" y="4083918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mtClean="0">
                <a:solidFill>
                  <a:srgbClr val="2C5249"/>
                </a:solidFill>
              </a:rPr>
              <a:t>Varke.fi</a:t>
            </a:r>
            <a:endParaRPr lang="fi-FI">
              <a:solidFill>
                <a:srgbClr val="2C52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882200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7" name="Ryhmä 16">
            <a:extLst>
              <a:ext uri="{FF2B5EF4-FFF2-40B4-BE49-F238E27FC236}">
                <a16:creationId xmlns:a16="http://schemas.microsoft.com/office/drawing/2014/main" id="{8D1D7DD3-DC59-4CD6-9404-D616F536D9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-4572" y="0"/>
            <a:ext cx="9149472" cy="5148072"/>
            <a:chOff x="22509" y="14288"/>
            <a:chExt cx="12140917" cy="683549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B2D8690-2E74-426F-B655-83948E0DFC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 bwMode="auto">
            <a:xfrm>
              <a:off x="22509" y="4819371"/>
              <a:ext cx="4745038" cy="2030413"/>
            </a:xfrm>
            <a:custGeom>
              <a:gdLst>
                <a:gd name="T0" fmla="*/ 13242 w 13243"/>
                <a:gd name="T1" fmla="*/ 5666 h 5666"/>
                <a:gd name="T2" fmla="*/ 13239 w 13243"/>
                <a:gd name="T3" fmla="*/ 5250 h 5666"/>
                <a:gd name="T4" fmla="*/ 11987 w 13243"/>
                <a:gd name="T5" fmla="*/ 1447 h 5666"/>
                <a:gd name="T6" fmla="*/ 8799 w 13243"/>
                <a:gd name="T7" fmla="*/ 220 h 5666"/>
                <a:gd name="T8" fmla="*/ 4547 w 13243"/>
                <a:gd name="T9" fmla="*/ 19 h 5666"/>
                <a:gd name="T10" fmla="*/ 0 w 13243"/>
                <a:gd name="T11" fmla="*/ 598 h 5666"/>
                <a:gd name="T12" fmla="*/ 0 w 13243"/>
                <a:gd name="T13" fmla="*/ 5666 h 5666"/>
                <a:gd name="T14" fmla="*/ 13242 w 13243"/>
                <a:gd name="T15" fmla="*/ 5666 h 566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43" h="5666">
                  <a:moveTo>
                    <a:pt x="13242" y="5666"/>
                  </a:moveTo>
                  <a:cubicBezTo>
                    <a:pt x="13243" y="5527"/>
                    <a:pt x="13242" y="5388"/>
                    <a:pt x="13239" y="5250"/>
                  </a:cubicBezTo>
                  <a:cubicBezTo>
                    <a:pt x="13210" y="3933"/>
                    <a:pt x="12997" y="2473"/>
                    <a:pt x="11987" y="1447"/>
                  </a:cubicBezTo>
                  <a:cubicBezTo>
                    <a:pt x="11153" y="600"/>
                    <a:pt x="9938" y="342"/>
                    <a:pt x="8799" y="220"/>
                  </a:cubicBezTo>
                  <a:cubicBezTo>
                    <a:pt x="7388" y="69"/>
                    <a:pt x="5966" y="0"/>
                    <a:pt x="4547" y="19"/>
                  </a:cubicBezTo>
                  <a:cubicBezTo>
                    <a:pt x="3074" y="40"/>
                    <a:pt x="1398" y="33"/>
                    <a:pt x="0" y="598"/>
                  </a:cubicBezTo>
                  <a:lnTo>
                    <a:pt x="0" y="5666"/>
                  </a:lnTo>
                  <a:lnTo>
                    <a:pt x="13242" y="5666"/>
                  </a:lnTo>
                  <a:close/>
                </a:path>
              </a:pathLst>
            </a:custGeom>
            <a:noFill/>
            <a:ln w="3175">
              <a:solidFill>
                <a:schemeClr val="bg1">
                  <a:lumMod val="75000"/>
                </a:schemeClr>
              </a:solidFill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01D9FD0-F345-43AC-A3D2-116B06ACF7D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 bwMode="auto">
            <a:xfrm>
              <a:off x="28576" y="14288"/>
              <a:ext cx="4268670" cy="2957070"/>
            </a:xfrm>
            <a:custGeom>
              <a:gdLst>
                <a:gd name="T0" fmla="*/ 0 w 13828"/>
                <a:gd name="T1" fmla="*/ 3074 h 9635"/>
                <a:gd name="T2" fmla="*/ 641 w 13828"/>
                <a:gd name="T3" fmla="*/ 3877 h 9635"/>
                <a:gd name="T4" fmla="*/ 2742 w 13828"/>
                <a:gd name="T5" fmla="*/ 6076 h 9635"/>
                <a:gd name="T6" fmla="*/ 4787 w 13828"/>
                <a:gd name="T7" fmla="*/ 8138 h 9635"/>
                <a:gd name="T8" fmla="*/ 6855 w 13828"/>
                <a:gd name="T9" fmla="*/ 9425 h 9635"/>
                <a:gd name="T10" fmla="*/ 8940 w 13828"/>
                <a:gd name="T11" fmla="*/ 9110 h 9635"/>
                <a:gd name="T12" fmla="*/ 10637 w 13828"/>
                <a:gd name="T13" fmla="*/ 7402 h 9635"/>
                <a:gd name="T14" fmla="*/ 13168 w 13828"/>
                <a:gd name="T15" fmla="*/ 2886 h 9635"/>
                <a:gd name="T16" fmla="*/ 13386 w 13828"/>
                <a:gd name="T17" fmla="*/ 2076 h 9635"/>
                <a:gd name="T18" fmla="*/ 13828 w 13828"/>
                <a:gd name="T19" fmla="*/ 0 h 9635"/>
                <a:gd name="T20" fmla="*/ 0 w 13828"/>
                <a:gd name="T21" fmla="*/ 0 h 9635"/>
                <a:gd name="T22" fmla="*/ 0 w 13828"/>
                <a:gd name="T23" fmla="*/ 3074 h 96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828" h="9635">
                  <a:moveTo>
                    <a:pt x="0" y="3074"/>
                  </a:moveTo>
                  <a:cubicBezTo>
                    <a:pt x="198" y="3361"/>
                    <a:pt x="417" y="3628"/>
                    <a:pt x="641" y="3877"/>
                  </a:cubicBezTo>
                  <a:cubicBezTo>
                    <a:pt x="1324" y="4637"/>
                    <a:pt x="2041" y="5347"/>
                    <a:pt x="2742" y="6076"/>
                  </a:cubicBezTo>
                  <a:cubicBezTo>
                    <a:pt x="3415" y="6777"/>
                    <a:pt x="4079" y="7503"/>
                    <a:pt x="4787" y="8138"/>
                  </a:cubicBezTo>
                  <a:cubicBezTo>
                    <a:pt x="5422" y="8708"/>
                    <a:pt x="6116" y="9214"/>
                    <a:pt x="6855" y="9425"/>
                  </a:cubicBezTo>
                  <a:cubicBezTo>
                    <a:pt x="7589" y="9635"/>
                    <a:pt x="8303" y="9507"/>
                    <a:pt x="8940" y="9110"/>
                  </a:cubicBezTo>
                  <a:cubicBezTo>
                    <a:pt x="9593" y="8703"/>
                    <a:pt x="10137" y="8064"/>
                    <a:pt x="10637" y="7402"/>
                  </a:cubicBezTo>
                  <a:cubicBezTo>
                    <a:pt x="11634" y="6084"/>
                    <a:pt x="12614" y="4641"/>
                    <a:pt x="13168" y="2886"/>
                  </a:cubicBezTo>
                  <a:cubicBezTo>
                    <a:pt x="13252" y="2622"/>
                    <a:pt x="13324" y="2352"/>
                    <a:pt x="13386" y="2076"/>
                  </a:cubicBezTo>
                  <a:cubicBezTo>
                    <a:pt x="13627" y="1439"/>
                    <a:pt x="13773" y="732"/>
                    <a:pt x="13828" y="0"/>
                  </a:cubicBezTo>
                  <a:lnTo>
                    <a:pt x="0" y="0"/>
                  </a:lnTo>
                  <a:lnTo>
                    <a:pt x="0" y="3074"/>
                  </a:lnTo>
                  <a:close/>
                </a:path>
              </a:pathLst>
            </a:custGeom>
            <a:noFill/>
            <a:ln w="2667">
              <a:solidFill>
                <a:schemeClr val="bg1">
                  <a:lumMod val="85000"/>
                </a:schemeClr>
              </a:solidFill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162DC8A-CF65-4E93-AB01-12B75855CF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 bwMode="auto">
            <a:xfrm>
              <a:off x="8629651" y="14288"/>
              <a:ext cx="3533775" cy="3998913"/>
            </a:xfrm>
            <a:custGeom>
              <a:gdLst>
                <a:gd name="T0" fmla="*/ 9862 w 9862"/>
                <a:gd name="T1" fmla="*/ 9634 h 11156"/>
                <a:gd name="T2" fmla="*/ 9862 w 9862"/>
                <a:gd name="T3" fmla="*/ 0 h 11156"/>
                <a:gd name="T4" fmla="*/ 0 w 9862"/>
                <a:gd name="T5" fmla="*/ 0 h 11156"/>
                <a:gd name="T6" fmla="*/ 1544 w 9862"/>
                <a:gd name="T7" fmla="*/ 1597 h 11156"/>
                <a:gd name="T8" fmla="*/ 3939 w 9862"/>
                <a:gd name="T9" fmla="*/ 4063 h 11156"/>
                <a:gd name="T10" fmla="*/ 2814 w 9862"/>
                <a:gd name="T11" fmla="*/ 6168 h 11156"/>
                <a:gd name="T12" fmla="*/ 5220 w 9862"/>
                <a:gd name="T13" fmla="*/ 10393 h 11156"/>
                <a:gd name="T14" fmla="*/ 9692 w 9862"/>
                <a:gd name="T15" fmla="*/ 9780 h 11156"/>
                <a:gd name="T16" fmla="*/ 9862 w 9862"/>
                <a:gd name="T17" fmla="*/ 9634 h 1115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62" h="11156">
                  <a:moveTo>
                    <a:pt x="9862" y="9634"/>
                  </a:moveTo>
                  <a:lnTo>
                    <a:pt x="9862" y="0"/>
                  </a:lnTo>
                  <a:lnTo>
                    <a:pt x="0" y="0"/>
                  </a:lnTo>
                  <a:cubicBezTo>
                    <a:pt x="163" y="773"/>
                    <a:pt x="672" y="1251"/>
                    <a:pt x="1544" y="1597"/>
                  </a:cubicBezTo>
                  <a:cubicBezTo>
                    <a:pt x="2665" y="2041"/>
                    <a:pt x="4013" y="2835"/>
                    <a:pt x="3939" y="4063"/>
                  </a:cubicBezTo>
                  <a:cubicBezTo>
                    <a:pt x="3889" y="4890"/>
                    <a:pt x="3181" y="5449"/>
                    <a:pt x="2814" y="6168"/>
                  </a:cubicBezTo>
                  <a:cubicBezTo>
                    <a:pt x="2079" y="7610"/>
                    <a:pt x="3762" y="9631"/>
                    <a:pt x="5220" y="10393"/>
                  </a:cubicBezTo>
                  <a:cubicBezTo>
                    <a:pt x="6678" y="11156"/>
                    <a:pt x="8467" y="10786"/>
                    <a:pt x="9692" y="9780"/>
                  </a:cubicBezTo>
                  <a:cubicBezTo>
                    <a:pt x="9750" y="9733"/>
                    <a:pt x="9806" y="9684"/>
                    <a:pt x="9862" y="9634"/>
                  </a:cubicBezTo>
                  <a:close/>
                </a:path>
              </a:pathLst>
            </a:custGeom>
            <a:noFill/>
            <a:ln w="3175">
              <a:solidFill>
                <a:schemeClr val="bg1">
                  <a:lumMod val="65000"/>
                </a:schemeClr>
              </a:solidFill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DCBABCA-C31B-434A-80C5-A03CF29290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 bwMode="auto">
            <a:xfrm>
              <a:off x="8313738" y="865188"/>
              <a:ext cx="1246188" cy="1260475"/>
            </a:xfrm>
            <a:custGeom>
              <a:gdLst>
                <a:gd name="T0" fmla="*/ 1085 w 3475"/>
                <a:gd name="T1" fmla="*/ 355 h 3516"/>
                <a:gd name="T2" fmla="*/ 628 w 3475"/>
                <a:gd name="T3" fmla="*/ 714 h 3516"/>
                <a:gd name="T4" fmla="*/ 895 w 3475"/>
                <a:gd name="T5" fmla="*/ 3068 h 3516"/>
                <a:gd name="T6" fmla="*/ 1414 w 3475"/>
                <a:gd name="T7" fmla="*/ 3354 h 3516"/>
                <a:gd name="T8" fmla="*/ 2648 w 3475"/>
                <a:gd name="T9" fmla="*/ 3057 h 3516"/>
                <a:gd name="T10" fmla="*/ 3335 w 3475"/>
                <a:gd name="T11" fmla="*/ 1491 h 3516"/>
                <a:gd name="T12" fmla="*/ 3320 w 3475"/>
                <a:gd name="T13" fmla="*/ 1435 h 3516"/>
                <a:gd name="T14" fmla="*/ 3311 w 3475"/>
                <a:gd name="T15" fmla="*/ 1402 h 3516"/>
                <a:gd name="T16" fmla="*/ 3155 w 3475"/>
                <a:gd name="T17" fmla="*/ 1101 h 3516"/>
                <a:gd name="T18" fmla="*/ 2706 w 3475"/>
                <a:gd name="T19" fmla="*/ 654 h 3516"/>
                <a:gd name="T20" fmla="*/ 1085 w 3475"/>
                <a:gd name="T21" fmla="*/ 355 h 351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5" h="3516">
                  <a:moveTo>
                    <a:pt x="1085" y="355"/>
                  </a:moveTo>
                  <a:cubicBezTo>
                    <a:pt x="910" y="439"/>
                    <a:pt x="754" y="562"/>
                    <a:pt x="628" y="714"/>
                  </a:cubicBezTo>
                  <a:cubicBezTo>
                    <a:pt x="28" y="1522"/>
                    <a:pt x="0" y="2438"/>
                    <a:pt x="895" y="3068"/>
                  </a:cubicBezTo>
                  <a:cubicBezTo>
                    <a:pt x="1074" y="3194"/>
                    <a:pt x="1246" y="3291"/>
                    <a:pt x="1414" y="3354"/>
                  </a:cubicBezTo>
                  <a:cubicBezTo>
                    <a:pt x="1843" y="3516"/>
                    <a:pt x="2243" y="3452"/>
                    <a:pt x="2648" y="3057"/>
                  </a:cubicBezTo>
                  <a:cubicBezTo>
                    <a:pt x="3191" y="2527"/>
                    <a:pt x="3475" y="2043"/>
                    <a:pt x="3335" y="1491"/>
                  </a:cubicBezTo>
                  <a:cubicBezTo>
                    <a:pt x="3331" y="1471"/>
                    <a:pt x="3325" y="1454"/>
                    <a:pt x="3320" y="1435"/>
                  </a:cubicBezTo>
                  <a:cubicBezTo>
                    <a:pt x="3317" y="1424"/>
                    <a:pt x="3314" y="1413"/>
                    <a:pt x="3311" y="1402"/>
                  </a:cubicBezTo>
                  <a:cubicBezTo>
                    <a:pt x="3275" y="1283"/>
                    <a:pt x="3227" y="1189"/>
                    <a:pt x="3155" y="1101"/>
                  </a:cubicBezTo>
                  <a:cubicBezTo>
                    <a:pt x="3031" y="927"/>
                    <a:pt x="2869" y="776"/>
                    <a:pt x="2706" y="654"/>
                  </a:cubicBezTo>
                  <a:cubicBezTo>
                    <a:pt x="2264" y="326"/>
                    <a:pt x="1552" y="0"/>
                    <a:pt x="1085" y="355"/>
                  </a:cubicBezTo>
                  <a:close/>
                </a:path>
              </a:pathLst>
            </a:custGeom>
            <a:noFill/>
            <a:ln w="3175">
              <a:solidFill>
                <a:schemeClr val="bg1">
                  <a:lumMod val="65000"/>
                </a:schemeClr>
              </a:solidFill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312718"/>
            <a:ext cx="7886700" cy="2109138"/>
          </a:xfrm>
        </p:spPr>
        <p:txBody>
          <a:bodyPr anchor="ctr" anchorCtr="0"/>
          <a:lstStyle>
            <a:lvl1pPr algn="ctr">
              <a:defRPr sz="45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723410"/>
            <a:ext cx="7886700" cy="711126"/>
          </a:xfrm>
        </p:spPr>
        <p:txBody>
          <a:bodyPr/>
          <a:lstStyle>
            <a:lvl1pPr marL="0" indent="0" algn="ctr">
              <a:spcBef>
                <a:spcPct val="0"/>
              </a:spcBef>
              <a:buNone/>
              <a:defRPr sz="15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6B90C6C-4BDB-453C-ABB3-B0E9E3ED4A09}" type="datetime1">
              <a:rPr lang="fi-FI" smtClean="0"/>
              <a:t>16.4.2025</a:t>
            </a:fld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t>‹#›</a:t>
            </a:fld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A9A8C11-4968-BD23-0890-3DA5F574B9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59" y="4518323"/>
            <a:ext cx="2797558" cy="488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80957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Logo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8" name="Ryhmä 17">
            <a:extLst>
              <a:ext uri="{FF2B5EF4-FFF2-40B4-BE49-F238E27FC236}">
                <a16:creationId xmlns:a16="http://schemas.microsoft.com/office/drawing/2014/main" id="{EF0C7F69-67FB-4466-89F3-B0AD00AEFE5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0" y="0"/>
            <a:ext cx="9144900" cy="5146698"/>
            <a:chOff x="28576" y="14288"/>
            <a:chExt cx="12134850" cy="6829425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34792C5-13ED-4754-B07E-752F3FE4F3C1}"/>
                </a:ext>
              </a:extLst>
            </p:cNvPr>
            <p:cNvSpPr/>
            <p:nvPr userDrawn="1"/>
          </p:nvSpPr>
          <p:spPr bwMode="auto">
            <a:xfrm>
              <a:off x="8713788" y="14288"/>
              <a:ext cx="3449638" cy="3195638"/>
            </a:xfrm>
            <a:custGeom>
              <a:gdLst>
                <a:gd name="T0" fmla="*/ 9630 w 9630"/>
                <a:gd name="T1" fmla="*/ 8173 h 8914"/>
                <a:gd name="T2" fmla="*/ 9061 w 9630"/>
                <a:gd name="T3" fmla="*/ 5919 h 8914"/>
                <a:gd name="T4" fmla="*/ 7449 w 9630"/>
                <a:gd name="T5" fmla="*/ 3154 h 8914"/>
                <a:gd name="T6" fmla="*/ 6545 w 9630"/>
                <a:gd name="T7" fmla="*/ 2774 h 8914"/>
                <a:gd name="T8" fmla="*/ 6753 w 9630"/>
                <a:gd name="T9" fmla="*/ 6469 h 8914"/>
                <a:gd name="T10" fmla="*/ 3878 w 9630"/>
                <a:gd name="T11" fmla="*/ 6168 h 8914"/>
                <a:gd name="T12" fmla="*/ 3514 w 9630"/>
                <a:gd name="T13" fmla="*/ 1207 h 8914"/>
                <a:gd name="T14" fmla="*/ 3042 w 9630"/>
                <a:gd name="T15" fmla="*/ 710 h 8914"/>
                <a:gd name="T16" fmla="*/ 2328 w 9630"/>
                <a:gd name="T17" fmla="*/ 1269 h 8914"/>
                <a:gd name="T18" fmla="*/ 2328 w 9630"/>
                <a:gd name="T19" fmla="*/ 2375 h 8914"/>
                <a:gd name="T20" fmla="*/ 2206 w 9630"/>
                <a:gd name="T21" fmla="*/ 3367 h 8914"/>
                <a:gd name="T22" fmla="*/ 644 w 9630"/>
                <a:gd name="T23" fmla="*/ 3286 h 8914"/>
                <a:gd name="T24" fmla="*/ 983 w 9630"/>
                <a:gd name="T25" fmla="*/ 0 h 8914"/>
                <a:gd name="T26" fmla="*/ 9630 w 9630"/>
                <a:gd name="T27" fmla="*/ 0 h 8914"/>
                <a:gd name="T28" fmla="*/ 9630 w 9630"/>
                <a:gd name="T29" fmla="*/ 8173 h 8914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630" h="8914">
                  <a:moveTo>
                    <a:pt x="9630" y="8173"/>
                  </a:moveTo>
                  <a:cubicBezTo>
                    <a:pt x="9434" y="7424"/>
                    <a:pt x="9281" y="6660"/>
                    <a:pt x="9061" y="5919"/>
                  </a:cubicBezTo>
                  <a:cubicBezTo>
                    <a:pt x="8747" y="4868"/>
                    <a:pt x="8270" y="3830"/>
                    <a:pt x="7449" y="3154"/>
                  </a:cubicBezTo>
                  <a:cubicBezTo>
                    <a:pt x="7097" y="2865"/>
                    <a:pt x="6957" y="2563"/>
                    <a:pt x="6545" y="2774"/>
                  </a:cubicBezTo>
                  <a:cubicBezTo>
                    <a:pt x="6024" y="3040"/>
                    <a:pt x="6602" y="5814"/>
                    <a:pt x="6753" y="6469"/>
                  </a:cubicBezTo>
                  <a:cubicBezTo>
                    <a:pt x="7320" y="8914"/>
                    <a:pt x="4279" y="8559"/>
                    <a:pt x="3878" y="6168"/>
                  </a:cubicBezTo>
                  <a:cubicBezTo>
                    <a:pt x="3555" y="4242"/>
                    <a:pt x="4200" y="2701"/>
                    <a:pt x="3514" y="1207"/>
                  </a:cubicBezTo>
                  <a:cubicBezTo>
                    <a:pt x="3413" y="989"/>
                    <a:pt x="3269" y="765"/>
                    <a:pt x="3042" y="710"/>
                  </a:cubicBezTo>
                  <a:cubicBezTo>
                    <a:pt x="2728" y="635"/>
                    <a:pt x="2415" y="938"/>
                    <a:pt x="2328" y="1269"/>
                  </a:cubicBezTo>
                  <a:cubicBezTo>
                    <a:pt x="2241" y="1599"/>
                    <a:pt x="2283" y="2039"/>
                    <a:pt x="2328" y="2375"/>
                  </a:cubicBezTo>
                  <a:cubicBezTo>
                    <a:pt x="2374" y="2710"/>
                    <a:pt x="2387" y="3079"/>
                    <a:pt x="2206" y="3367"/>
                  </a:cubicBezTo>
                  <a:cubicBezTo>
                    <a:pt x="1864" y="3911"/>
                    <a:pt x="1030" y="3773"/>
                    <a:pt x="644" y="3286"/>
                  </a:cubicBezTo>
                  <a:cubicBezTo>
                    <a:pt x="0" y="2474"/>
                    <a:pt x="675" y="1310"/>
                    <a:pt x="983" y="0"/>
                  </a:cubicBezTo>
                  <a:lnTo>
                    <a:pt x="9630" y="0"/>
                  </a:lnTo>
                  <a:lnTo>
                    <a:pt x="9630" y="8173"/>
                  </a:ln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57D3DC12-2AB8-442E-A2B3-B20C49742CE4}"/>
                </a:ext>
              </a:extLst>
            </p:cNvPr>
            <p:cNvSpPr/>
            <p:nvPr userDrawn="1"/>
          </p:nvSpPr>
          <p:spPr bwMode="auto">
            <a:xfrm>
              <a:off x="28576" y="3703638"/>
              <a:ext cx="2260600" cy="3140075"/>
            </a:xfrm>
            <a:custGeom>
              <a:gdLst>
                <a:gd name="T0" fmla="*/ 5817 w 6311"/>
                <a:gd name="T1" fmla="*/ 8760 h 8760"/>
                <a:gd name="T2" fmla="*/ 6135 w 6311"/>
                <a:gd name="T3" fmla="*/ 6444 h 8760"/>
                <a:gd name="T4" fmla="*/ 3976 w 6311"/>
                <a:gd name="T5" fmla="*/ 4315 h 8760"/>
                <a:gd name="T6" fmla="*/ 2249 w 6311"/>
                <a:gd name="T7" fmla="*/ 1713 h 8760"/>
                <a:gd name="T8" fmla="*/ 0 w 6311"/>
                <a:gd name="T9" fmla="*/ 65 h 8760"/>
                <a:gd name="T10" fmla="*/ 0 w 6311"/>
                <a:gd name="T11" fmla="*/ 8760 h 8760"/>
                <a:gd name="T12" fmla="*/ 5817 w 6311"/>
                <a:gd name="T13" fmla="*/ 8760 h 8760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11" h="8760">
                  <a:moveTo>
                    <a:pt x="5817" y="8760"/>
                  </a:moveTo>
                  <a:cubicBezTo>
                    <a:pt x="6107" y="7955"/>
                    <a:pt x="6311" y="7064"/>
                    <a:pt x="6135" y="6444"/>
                  </a:cubicBezTo>
                  <a:cubicBezTo>
                    <a:pt x="5817" y="5323"/>
                    <a:pt x="4828" y="4874"/>
                    <a:pt x="3976" y="4315"/>
                  </a:cubicBezTo>
                  <a:cubicBezTo>
                    <a:pt x="2850" y="3577"/>
                    <a:pt x="2550" y="2923"/>
                    <a:pt x="2249" y="1713"/>
                  </a:cubicBezTo>
                  <a:cubicBezTo>
                    <a:pt x="2032" y="839"/>
                    <a:pt x="946" y="0"/>
                    <a:pt x="0" y="65"/>
                  </a:cubicBezTo>
                  <a:lnTo>
                    <a:pt x="0" y="8760"/>
                  </a:lnTo>
                  <a:lnTo>
                    <a:pt x="5817" y="8760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11C0F6C0-C73C-4038-9828-480298458403}"/>
                </a:ext>
              </a:extLst>
            </p:cNvPr>
            <p:cNvSpPr/>
            <p:nvPr userDrawn="1"/>
          </p:nvSpPr>
          <p:spPr bwMode="auto">
            <a:xfrm>
              <a:off x="8939213" y="4800600"/>
              <a:ext cx="3224213" cy="2043113"/>
            </a:xfrm>
            <a:custGeom>
              <a:gdLst>
                <a:gd name="T0" fmla="*/ 9001 w 9001"/>
                <a:gd name="T1" fmla="*/ 351 h 5698"/>
                <a:gd name="T2" fmla="*/ 4492 w 9001"/>
                <a:gd name="T3" fmla="*/ 730 h 5698"/>
                <a:gd name="T4" fmla="*/ 2761 w 9001"/>
                <a:gd name="T5" fmla="*/ 1486 h 5698"/>
                <a:gd name="T6" fmla="*/ 196 w 9001"/>
                <a:gd name="T7" fmla="*/ 4004 h 5698"/>
                <a:gd name="T8" fmla="*/ 94 w 9001"/>
                <a:gd name="T9" fmla="*/ 5698 h 5698"/>
                <a:gd name="T10" fmla="*/ 9001 w 9001"/>
                <a:gd name="T11" fmla="*/ 5698 h 5698"/>
                <a:gd name="T12" fmla="*/ 9001 w 9001"/>
                <a:gd name="T13" fmla="*/ 351 h 569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01" h="5698">
                  <a:moveTo>
                    <a:pt x="9001" y="351"/>
                  </a:moveTo>
                  <a:cubicBezTo>
                    <a:pt x="7468" y="0"/>
                    <a:pt x="5988" y="196"/>
                    <a:pt x="4492" y="730"/>
                  </a:cubicBezTo>
                  <a:cubicBezTo>
                    <a:pt x="3897" y="942"/>
                    <a:pt x="3319" y="1196"/>
                    <a:pt x="2761" y="1486"/>
                  </a:cubicBezTo>
                  <a:cubicBezTo>
                    <a:pt x="1712" y="2031"/>
                    <a:pt x="622" y="2783"/>
                    <a:pt x="196" y="4004"/>
                  </a:cubicBezTo>
                  <a:cubicBezTo>
                    <a:pt x="3" y="4557"/>
                    <a:pt x="0" y="5132"/>
                    <a:pt x="94" y="5698"/>
                  </a:cubicBezTo>
                  <a:lnTo>
                    <a:pt x="9001" y="5698"/>
                  </a:lnTo>
                  <a:lnTo>
                    <a:pt x="9001" y="351"/>
                  </a:ln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  <p:pic>
        <p:nvPicPr>
          <p:cNvPr id="11" name="Kuva 10">
            <a:extLst>
              <a:ext uri="{FF2B5EF4-FFF2-40B4-BE49-F238E27FC236}">
                <a16:creationId xmlns:a16="http://schemas.microsoft.com/office/drawing/2014/main" id="{1A39CC0E-82E0-4C8B-92E1-CE7DE6254A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887" y="1763486"/>
            <a:ext cx="5398226" cy="161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634261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5" name="Kuva 14">
            <a:extLst>
              <a:ext uri="{FF2B5EF4-FFF2-40B4-BE49-F238E27FC236}">
                <a16:creationId xmlns:a16="http://schemas.microsoft.com/office/drawing/2014/main" id="{DB958642-6C33-BB5B-472E-AC4812AE1968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 t="54120" r="8037"/>
          <a:stretch>
            <a:fillRect/>
          </a:stretch>
        </p:blipFill>
        <p:spPr>
          <a:xfrm>
            <a:off x="4834804" y="0"/>
            <a:ext cx="4309196" cy="2359852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11E04873-5623-2CC8-656E-CDA47166F3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l="53971" t="37341" r="1" b="1"/>
          <a:stretch>
            <a:fillRect/>
          </a:stretch>
        </p:blipFill>
        <p:spPr>
          <a:xfrm flipV="1">
            <a:off x="0" y="1739477"/>
            <a:ext cx="2655155" cy="340402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5201293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5201293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AE6B3D6-2E8A-46E0-BCA4-C993A0EE525B}" type="datetime1">
              <a:rPr lang="fi-FI" smtClean="0"/>
              <a:t>16.4.2025</a:t>
            </a:fld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t>‹#›</a:t>
            </a:fld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309" y="198736"/>
            <a:ext cx="3457157" cy="604001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66C29F31-27A9-F756-2CDD-B9E117B2799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 r="6607" b="55586"/>
          <a:stretch>
            <a:fillRect/>
          </a:stretch>
        </p:blipFill>
        <p:spPr>
          <a:xfrm>
            <a:off x="5033854" y="3189294"/>
            <a:ext cx="4105379" cy="1954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67377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16.4.2025</a:t>
            </a:fld>
            <a:endParaRPr lang="fi-FI"/>
          </a:p>
        </p:txBody>
      </p:sp>
      <p:sp>
        <p:nvSpPr>
          <p:cNvPr id="5" name="Kaavion paikkamerkki 4">
            <a:extLst>
              <a:ext uri="{FF2B5EF4-FFF2-40B4-BE49-F238E27FC236}">
                <a16:creationId xmlns:a16="http://schemas.microsoft.com/office/drawing/2014/main" id="{8CFA13F0-ED6C-4B2A-B630-B752F0E5D4F3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971600" y="1491630"/>
            <a:ext cx="7708500" cy="3024188"/>
          </a:xfrm>
        </p:spPr>
        <p:txBody>
          <a:bodyPr/>
          <a:lstStyle/>
          <a:p>
            <a:r>
              <a:rPr lang="en-US"/>
              <a:t>Click icon to add chart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05276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39752" y="1347614"/>
            <a:ext cx="6194648" cy="3338686"/>
          </a:xfrm>
        </p:spPr>
        <p:txBody>
          <a:bodyPr/>
          <a:lstStyle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3CE1D4-873E-4B2A-B4C8-23A4FDFBCB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7F9A-5279-4A99-98DC-50C5833EE471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30B0BB3-3E52-4E26-B212-095745F29E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71600" y="1347614"/>
            <a:ext cx="1238200" cy="3338512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462535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459121"/>
            <a:ext cx="7772400" cy="846054"/>
          </a:xfrm>
        </p:spPr>
        <p:txBody>
          <a:bodyPr anchor="b"/>
          <a:lstStyle>
            <a:lvl1pPr marL="0" indent="0">
              <a:buNone/>
              <a:defRPr sz="2000" cap="all" baseline="0">
                <a:solidFill>
                  <a:schemeClr val="accent4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5858DE-9BC3-4D26-AF0C-0FB726F42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6ABD5-3CA2-4D3B-81B3-32D926D0C86F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88931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1"/>
            <a:ext cx="7498998" cy="3600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0" y="1419622"/>
            <a:ext cx="3895685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E7356F-27CD-454F-944C-CD8135AA99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40CC-64CA-427D-8907-07D52159AF6C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  <p:sp>
        <p:nvSpPr>
          <p:cNvPr id="6" name="Sisällön paikkamerkki 3">
            <a:extLst>
              <a:ext uri="{FF2B5EF4-FFF2-40B4-BE49-F238E27FC236}">
                <a16:creationId xmlns:a16="http://schemas.microsoft.com/office/drawing/2014/main" id="{81239D2D-06C7-43FF-B16F-FCA25975111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971600" y="1419622"/>
            <a:ext cx="3237337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46960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0"/>
            <a:ext cx="7704856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2310FE-7569-4B06-A30A-5850703248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2F13-369F-4FB4-9811-5718EB0BBD74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726175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DB48C1C-08E2-427B-AA55-4AF45E717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4ECE4-EF7B-4899-8337-9177D72C5861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81909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chartAndTx" preserve="1">
  <p:cSld name="Otsikko, kaavio ja tek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0"/>
            <a:ext cx="756280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Kaavion paikkamerkki 2"/>
          <p:cNvSpPr>
            <a:spLocks noGrp="1"/>
          </p:cNvSpPr>
          <p:nvPr>
            <p:ph type="chart" sz="half" idx="1"/>
          </p:nvPr>
        </p:nvSpPr>
        <p:spPr>
          <a:xfrm>
            <a:off x="971600" y="1419622"/>
            <a:ext cx="4171900" cy="326667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295900" y="1419622"/>
            <a:ext cx="3238500" cy="3266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F16E4-6CA8-4083-88AD-AF6FD40D8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8A5E-2CC7-46B8-963D-7D8C1E316205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9226060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dgm" preserve="1">
  <p:cSld name="Otsikko sekä kaaviokuva tai organisaatiokaavi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0"/>
            <a:ext cx="756280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martArt-paikkamerkki 2"/>
          <p:cNvSpPr>
            <a:spLocks noGrp="1"/>
          </p:cNvSpPr>
          <p:nvPr>
            <p:ph type="dgm" idx="1"/>
          </p:nvPr>
        </p:nvSpPr>
        <p:spPr>
          <a:xfrm>
            <a:off x="971600" y="1419622"/>
            <a:ext cx="7562800" cy="3174999"/>
          </a:xfrm>
        </p:spPr>
        <p:txBody>
          <a:bodyPr/>
          <a:lstStyle/>
          <a:p>
            <a:pPr lvl="0"/>
            <a:r>
              <a:rPr lang="en-US" noProof="0"/>
              <a:t>Click icon to add SmartArt graphic</a:t>
            </a:r>
            <a:endParaRPr lang="fi-FI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A2C5C5-623E-48C6-8895-5FCE12199B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FA79E-4E34-496B-B412-F381A7A4DF0F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62433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image" Target="../media/image2.png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 /><Relationship Id="rId2" Type="http://schemas.openxmlformats.org/officeDocument/2006/relationships/theme" Target="../theme/theme2.xml" /></Relationships>
</file>

<file path=ppt/slideMasters/_rels/slideMaster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13.xml" /><Relationship Id="rId3" Type="http://schemas.openxmlformats.org/officeDocument/2006/relationships/theme" Target="../theme/theme3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8B27C4-5E78-4CEC-9E5E-BC12F8E24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71600" y="836048"/>
            <a:ext cx="7704856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5FB3C7-ADA1-49D5-9A80-5C6BCD08A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71600" y="1419622"/>
            <a:ext cx="7704856" cy="298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1A883E-4EA4-4AC9-95CA-B97B3C3BF6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4800600"/>
            <a:ext cx="1600200" cy="228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aseline="30000">
                <a:latin typeface="Arial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1A6D07-1BBA-498B-B1BA-E05C573A5E63}" type="datetime1">
              <a:rPr kumimoji="0" lang="fi-FI" sz="900" b="0" i="0" u="none" strike="noStrike" kern="1200" cap="none" spc="0" normalizeH="0" baseline="3000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ヒラギノ角ゴ Pro W3" pitchFamily="32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16.4.2025</a:t>
            </a:fld>
            <a:endParaRPr kumimoji="0" lang="fi-FI" sz="900" b="0" i="0" u="none" strike="noStrike" kern="1200" cap="none" spc="0" normalizeH="0" baseline="3000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ヒラギノ角ゴ Pro W3" pitchFamily="32" charset="-128"/>
              <a:cs typeface="+mn-cs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393E43D-9641-4743-87FB-3BB21D2298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8264" y="4686300"/>
            <a:ext cx="1905000" cy="3429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8CBC40A-50C9-4EE5-83EE-9E8EADBE44FA}" type="slidenum">
              <a:rPr kumimoji="0" lang="fi-FI" altLang="fi-FI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pitchFamily="3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fi-FI" altLang="fi-FI" sz="10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ヒラギノ角ゴ Pro W3" pitchFamily="32" charset="-128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1089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42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33" r:id="rId2"/>
    <p:sldLayoutId id="2147483681" r:id="rId3"/>
    <p:sldLayoutId id="2147483682" r:id="rId4"/>
    <p:sldLayoutId id="2147483683" r:id="rId5"/>
    <p:sldLayoutId id="2147483685" r:id="rId6"/>
    <p:sldLayoutId id="2147483686" r:id="rId7"/>
    <p:sldLayoutId id="2147483693" r:id="rId8"/>
    <p:sldLayoutId id="2147483694" r:id="rId9"/>
    <p:sldLayoutId id="2147483700" r:id="rId10"/>
  </p:sldLayoutIdLst>
  <p:transition/>
  <p:timing/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2C5249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9pPr>
    </p:titleStyle>
    <p:bodyStyle>
      <a:lvl1pPr marL="342900" indent="-3429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94C43A"/>
        </a:buClr>
        <a:buChar char="•"/>
        <a:defRPr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94C43A"/>
        </a:buClr>
        <a:buChar char="–"/>
        <a:defRPr sz="16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2pPr>
      <a:lvl3pPr marL="11430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chemeClr val="folHlink"/>
        </a:buClr>
        <a:buChar char="•"/>
        <a:defRPr sz="14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3pPr>
      <a:lvl4pPr marL="16002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chemeClr val="folHlink"/>
        </a:buClr>
        <a:buChar char="–"/>
        <a:defRPr sz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4pPr>
      <a:lvl5pPr marL="20574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chemeClr val="folHlink"/>
        </a:buClr>
        <a:buChar char="»"/>
        <a:defRPr sz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644" y="625177"/>
            <a:ext cx="7805238" cy="89798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644" y="1731550"/>
            <a:ext cx="7805238" cy="27867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15791" y="4819544"/>
            <a:ext cx="3036419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64117" y="4819544"/>
            <a:ext cx="555911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fld id="{090824B3-8E52-45C6-B36B-800297486258}" type="datetime1">
              <a:rPr lang="fi-FI" smtClean="0"/>
              <a:t>16.4.2025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4425" y="4819544"/>
            <a:ext cx="325042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238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</p:sldLayoutIdLst>
  <p:transition/>
  <p:timing/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 spc="-23" baseline="0">
          <a:solidFill>
            <a:srgbClr val="253746"/>
          </a:solidFill>
          <a:latin typeface="+mj-lt"/>
          <a:ea typeface="+mj-ea"/>
          <a:cs typeface="+mj-cs"/>
        </a:defRPr>
      </a:lvl1pPr>
    </p:titleStyle>
    <p:bodyStyle>
      <a:lvl1pPr marL="135731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500" kern="1200" spc="-15" baseline="0">
          <a:solidFill>
            <a:schemeClr val="tx2"/>
          </a:solidFill>
          <a:latin typeface="+mn-lt"/>
          <a:ea typeface="+mn-ea"/>
          <a:cs typeface="+mn-cs"/>
        </a:defRPr>
      </a:lvl1pPr>
      <a:lvl2pPr marL="267891" indent="-13216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350" kern="1200" spc="-8" baseline="0">
          <a:solidFill>
            <a:schemeClr val="tx2"/>
          </a:solidFill>
          <a:latin typeface="+mn-lt"/>
          <a:ea typeface="+mn-ea"/>
          <a:cs typeface="+mn-cs"/>
        </a:defRPr>
      </a:lvl2pPr>
      <a:lvl3pPr marL="403622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3pPr>
      <a:lvl4pPr marL="536972" indent="-13335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4pPr>
      <a:lvl5pPr marL="672704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644" y="625177"/>
            <a:ext cx="7805238" cy="89798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644" y="1731550"/>
            <a:ext cx="7805238" cy="27867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15791" y="4819544"/>
            <a:ext cx="3036419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64117" y="4819544"/>
            <a:ext cx="555911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fld id="{6C92F02F-BB91-4F5D-9986-38A851A58566}" type="datetime1">
              <a:rPr lang="fi-FI" smtClean="0"/>
              <a:t>16.4.2025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4425" y="4819544"/>
            <a:ext cx="325042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1380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1" r:id="rId2"/>
  </p:sldLayoutIdLst>
  <p:transition/>
  <p:timing/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 spc="-23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731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500" kern="1200" spc="-15" baseline="0">
          <a:solidFill>
            <a:schemeClr val="tx2"/>
          </a:solidFill>
          <a:latin typeface="+mn-lt"/>
          <a:ea typeface="+mn-ea"/>
          <a:cs typeface="+mn-cs"/>
        </a:defRPr>
      </a:lvl1pPr>
      <a:lvl2pPr marL="267891" indent="-13216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350" kern="1200" spc="-8" baseline="0">
          <a:solidFill>
            <a:schemeClr val="tx2"/>
          </a:solidFill>
          <a:latin typeface="+mn-lt"/>
          <a:ea typeface="+mn-ea"/>
          <a:cs typeface="+mn-cs"/>
        </a:defRPr>
      </a:lvl2pPr>
      <a:lvl3pPr marL="403622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3pPr>
      <a:lvl4pPr marL="536972" indent="-13335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4pPr>
      <a:lvl5pPr marL="672704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12.png" /><Relationship Id="rId4" Type="http://schemas.openxmlformats.org/officeDocument/2006/relationships/image" Target="../media/image13.png" /><Relationship Id="rId5" Type="http://schemas.openxmlformats.org/officeDocument/2006/relationships/image" Target="../media/image14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12.png" /><Relationship Id="rId4" Type="http://schemas.openxmlformats.org/officeDocument/2006/relationships/image" Target="../media/image13.png" /><Relationship Id="rId5" Type="http://schemas.openxmlformats.org/officeDocument/2006/relationships/image" Target="../media/image15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Otsikko 21">
            <a:extLst>
              <a:ext uri="{FF2B5EF4-FFF2-40B4-BE49-F238E27FC236}">
                <a16:creationId xmlns:a16="http://schemas.microsoft.com/office/drawing/2014/main" id="{68F99226-5813-4173-BC9F-D4F98D2E8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1720" y="2283718"/>
            <a:ext cx="5201293" cy="642955"/>
          </a:xfrm>
        </p:spPr>
        <p:txBody>
          <a:bodyPr anchor="b"/>
          <a:lstStyle/>
          <a:p>
            <a:r>
              <a:rPr lang="en-US" sz="280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Rakentamisen </a:t>
            </a:r>
            <a:r>
              <a:rPr lang="en-US" sz="28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hinta</a:t>
            </a:r>
            <a:endParaRPr lang="fi-FI" sz="2800"/>
          </a:p>
        </p:txBody>
      </p:sp>
      <p:sp>
        <p:nvSpPr>
          <p:cNvPr id="23" name="Alaotsikko 22">
            <a:extLst>
              <a:ext uri="{FF2B5EF4-FFF2-40B4-BE49-F238E27FC236}">
                <a16:creationId xmlns:a16="http://schemas.microsoft.com/office/drawing/2014/main" id="{09036D3D-8C12-AAEB-F3A4-696150CA1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1720" y="2953352"/>
            <a:ext cx="5201293" cy="937064"/>
          </a:xfrm>
        </p:spPr>
        <p:txBody>
          <a:bodyPr/>
          <a:lstStyle/>
          <a:p>
            <a:r>
              <a:rPr lang="fi-FI" smtClean="0"/>
              <a:t>23.12.2025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651062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Table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65185193"/>
              </p:ext>
            </p:extLst>
          </p:nvPr>
        </p:nvGraphicFramePr>
        <p:xfrm>
          <a:off x="683568" y="1337058"/>
          <a:ext cx="7788490" cy="2177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14631411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346945790"/>
                    </a:ext>
                  </a:extLst>
                </a:gridCol>
                <a:gridCol w="889251">
                  <a:extLst>
                    <a:ext uri="{9D8B030D-6E8A-4147-A177-3AD203B41FA5}">
                      <a16:colId xmlns:a16="http://schemas.microsoft.com/office/drawing/2014/main" val="2834561358"/>
                    </a:ext>
                  </a:extLst>
                </a:gridCol>
                <a:gridCol w="1149121">
                  <a:extLst>
                    <a:ext uri="{9D8B030D-6E8A-4147-A177-3AD203B41FA5}">
                      <a16:colId xmlns:a16="http://schemas.microsoft.com/office/drawing/2014/main" val="1951973634"/>
                    </a:ext>
                  </a:extLst>
                </a:gridCol>
                <a:gridCol w="1149121">
                  <a:extLst>
                    <a:ext uri="{9D8B030D-6E8A-4147-A177-3AD203B41FA5}">
                      <a16:colId xmlns:a16="http://schemas.microsoft.com/office/drawing/2014/main" val="702824599"/>
                    </a:ext>
                  </a:extLst>
                </a:gridCol>
                <a:gridCol w="1421019">
                  <a:extLst>
                    <a:ext uri="{9D8B030D-6E8A-4147-A177-3AD203B41FA5}">
                      <a16:colId xmlns:a16="http://schemas.microsoft.com/office/drawing/2014/main" val="1188299968"/>
                    </a:ext>
                  </a:extLst>
                </a:gridCol>
                <a:gridCol w="1451786">
                  <a:extLst>
                    <a:ext uri="{9D8B030D-6E8A-4147-A177-3AD203B41FA5}">
                      <a16:colId xmlns:a16="http://schemas.microsoft.com/office/drawing/2014/main" val="2068848125"/>
                    </a:ext>
                  </a:extLst>
                </a:gridCol>
              </a:tblGrid>
              <a:tr h="358336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Rakennus-kustannus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(oma</a:t>
                      </a:r>
                      <a:r>
                        <a:rPr lang="fi-FI" sz="110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tontti)</a:t>
                      </a:r>
                      <a:endParaRPr lang="fi-FI" sz="1100" smtClean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(vuokratontti)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</a:t>
                      </a:r>
                    </a:p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902644"/>
                  </a:ext>
                </a:extLst>
              </a:tr>
              <a:tr h="53594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b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PKS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3 562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-3,5%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4 497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-7,2%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4 367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7,0%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327551800"/>
                  </a:ext>
                </a:extLst>
              </a:tr>
              <a:tr h="655781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b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Muu maa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3 268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-1,4%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3 728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-2,6%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3 457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0,1%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629590354"/>
                  </a:ext>
                </a:extLst>
              </a:tr>
              <a:tr h="578524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b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Koko maa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3 409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-2,1%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4 004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-3,7%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3 850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0,9%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960689263"/>
                  </a:ext>
                </a:extLst>
              </a:tr>
            </a:tbl>
          </a:graphicData>
        </a:graphic>
      </p:graphicFrame>
      <p:pic>
        <p:nvPicPr>
          <p:cNvPr id="8" name="Content Placeholder 5" descr="&lt;PgzH&gt;"/>
          <p:cNvPicPr>
            <a:picLocks noGrp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769444"/>
            <a:ext cx="2031206" cy="1140619"/>
          </a:xfrm>
          <a:prstGeom prst="rect">
            <a:avLst/>
          </a:prstGeom>
        </p:spPr>
      </p:pic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23.12.2025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759D2C3-06AC-4B87-86CA-5E6ED010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27534"/>
            <a:ext cx="8370098" cy="504056"/>
          </a:xfrm>
        </p:spPr>
        <p:txBody>
          <a:bodyPr/>
          <a:lstStyle/>
          <a:p>
            <a:r>
              <a:rPr lang="en-US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Valtion tukeman asuntotuotannon rakentamisen hinta </a:t>
            </a:r>
            <a:r>
              <a:rPr lang="fi-FI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12 kk (€</a:t>
            </a:r>
            <a:r>
              <a:rPr lang="fi-FI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/asm</a:t>
            </a:r>
            <a:r>
              <a:rPr lang="fi-FI" sz="1800" b="1" baseline="30000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</a:t>
            </a:r>
            <a:r>
              <a:rPr lang="fi-FI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</a:t>
            </a:r>
            <a:endParaRPr lang="en-FI" sz="1800" b="1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62613" y="3795886"/>
            <a:ext cx="2031206" cy="1140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Content Placeholder 5" descr="&lt;bPMSApc&gt;"/>
          <p:cNvPicPr>
            <a:picLocks noGrp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1658" y="3795886"/>
            <a:ext cx="2031206" cy="1140619"/>
          </a:xfrm>
        </p:spPr>
      </p:pic>
    </p:spTree>
    <p:extLst>
      <p:ext uri="{BB962C8B-B14F-4D97-AF65-F5344CB8AC3E}">
        <p14:creationId xmlns:p14="http://schemas.microsoft.com/office/powerpoint/2010/main" val="1684033062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1" name="Content Placeholder 5" descr="&lt;PgzH&gt;"/>
          <p:cNvPicPr preferRelativeResize="0"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1021457"/>
            <a:ext cx="2031206" cy="1140619"/>
          </a:xfrm>
        </p:spPr>
      </p:pic>
      <p:pic>
        <p:nvPicPr>
          <p:cNvPr id="12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20272" y="1996860"/>
            <a:ext cx="2031206" cy="1140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23.12.2025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25411"/>
            <a:ext cx="8028384" cy="506179"/>
          </a:xfrm>
        </p:spPr>
        <p:txBody>
          <a:bodyPr/>
          <a:lstStyle/>
          <a:p>
            <a:r>
              <a:rPr lang="en-US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Valtion tukeman asuntotuotannon </a:t>
            </a:r>
            <a:r>
              <a:rPr lang="en-US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rakennuskustannus </a:t>
            </a:r>
            <a:r>
              <a:rPr lang="en-US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(€/as.m</a:t>
            </a:r>
            <a:r>
              <a:rPr lang="en-US" sz="1800" b="1" baseline="3000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</a:t>
            </a:r>
            <a:r>
              <a:rPr lang="en-US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</a:t>
            </a:r>
            <a:endParaRPr lang="en-FI" sz="1800" b="1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501658"/>
              </p:ext>
            </p:extLst>
          </p:nvPr>
        </p:nvGraphicFramePr>
        <p:xfrm>
          <a:off x="6372199" y="2934137"/>
          <a:ext cx="2736303" cy="20625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5756">
                  <a:extLst>
                    <a:ext uri="{9D8B030D-6E8A-4147-A177-3AD203B41FA5}">
                      <a16:colId xmlns:a16="http://schemas.microsoft.com/office/drawing/2014/main" val="2465023846"/>
                    </a:ext>
                  </a:extLst>
                </a:gridCol>
                <a:gridCol w="724315">
                  <a:extLst>
                    <a:ext uri="{9D8B030D-6E8A-4147-A177-3AD203B41FA5}">
                      <a16:colId xmlns:a16="http://schemas.microsoft.com/office/drawing/2014/main" val="159120958"/>
                    </a:ext>
                  </a:extLst>
                </a:gridCol>
                <a:gridCol w="1046232">
                  <a:extLst>
                    <a:ext uri="{9D8B030D-6E8A-4147-A177-3AD203B41FA5}">
                      <a16:colId xmlns:a16="http://schemas.microsoft.com/office/drawing/2014/main" val="3388916572"/>
                    </a:ext>
                  </a:extLst>
                </a:gridCol>
              </a:tblGrid>
              <a:tr h="22160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HELSINKI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3 734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-0,3%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851912"/>
                  </a:ext>
                </a:extLst>
              </a:tr>
              <a:tr h="22160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ESPOO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3 447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-4,9%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532655"/>
                  </a:ext>
                </a:extLst>
              </a:tr>
              <a:tr h="28964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VANTAA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3 086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-15,8%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440483"/>
                  </a:ext>
                </a:extLst>
              </a:tr>
              <a:tr h="22160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KEHYSKUNNAT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3 248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-1,6%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05533"/>
                  </a:ext>
                </a:extLst>
              </a:tr>
              <a:tr h="22160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TAMPERE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3 364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-0,1%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613301"/>
                  </a:ext>
                </a:extLst>
              </a:tr>
              <a:tr h="22160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TURKU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3 180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-0,7%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759849"/>
                  </a:ext>
                </a:extLst>
              </a:tr>
              <a:tr h="22160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JYVÄSKYLÄ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3 254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0,8%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590298"/>
                  </a:ext>
                </a:extLst>
              </a:tr>
              <a:tr h="22160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KUOPIO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3 093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2,4%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912275"/>
                  </a:ext>
                </a:extLst>
              </a:tr>
              <a:tr h="221607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LAHTI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3 280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15,3%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490659"/>
                  </a:ext>
                </a:extLst>
              </a:tr>
            </a:tbl>
          </a:graphicData>
        </a:graphic>
      </p:graphicFrame>
      <p:pic>
        <p:nvPicPr>
          <p:cNvPr id="8" name="Content Placeholder 5" descr="&lt;LJYJG_1&gt;"/>
          <p:cNvPicPr preferRelativeResize="0"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52" y="1203598"/>
            <a:ext cx="5734050" cy="35290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43608" y="4731990"/>
            <a:ext cx="2664296" cy="24622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sz="800" smtClean="0">
                <a:solidFill>
                  <a:srgbClr val="C66E4E"/>
                </a:solidFill>
              </a:rPr>
              <a:t>●</a:t>
            </a:r>
            <a:r>
              <a:rPr lang="fi-FI" sz="1000" smtClean="0"/>
              <a:t>PKS    </a:t>
            </a:r>
            <a:r>
              <a:rPr lang="fi-FI" sz="800" smtClean="0">
                <a:solidFill>
                  <a:srgbClr val="253746"/>
                </a:solidFill>
              </a:rPr>
              <a:t>●</a:t>
            </a:r>
            <a:r>
              <a:rPr lang="fi-FI" sz="1000" smtClean="0"/>
              <a:t>Muu Maa</a:t>
            </a:r>
            <a:endParaRPr lang="fi-FI" sz="1000"/>
          </a:p>
        </p:txBody>
      </p:sp>
    </p:spTree>
    <p:extLst>
      <p:ext uri="{BB962C8B-B14F-4D97-AF65-F5344CB8AC3E}">
        <p14:creationId xmlns:p14="http://schemas.microsoft.com/office/powerpoint/2010/main" val="3755066150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12.14"/>
  <p:tag name="AS_TITLE" val="Aspose.Slides for .NET 4.0 Client Profile"/>
  <p:tag name="AS_VERSION" val="20.12"/>
</p:tagLst>
</file>

<file path=ppt/theme/theme1.xml><?xml version="1.0" encoding="utf-8"?>
<a:theme xmlns:r="http://schemas.openxmlformats.org/officeDocument/2006/relationships" xmlns:a="http://schemas.openxmlformats.org/drawingml/2006/main" name="1_ARApp-esitysmalli">
  <a:themeElements>
    <a:clrScheme name="ARA Tilastot S">
      <a:dk1>
        <a:srgbClr val="262626"/>
      </a:dk1>
      <a:lt1>
        <a:srgbClr val="FFFFFF"/>
      </a:lt1>
      <a:dk2>
        <a:srgbClr val="2E5053"/>
      </a:dk2>
      <a:lt2>
        <a:srgbClr val="F2F2F2"/>
      </a:lt2>
      <a:accent1>
        <a:srgbClr val="79A130"/>
      </a:accent1>
      <a:accent2>
        <a:srgbClr val="199BE6"/>
      </a:accent2>
      <a:accent3>
        <a:srgbClr val="329FA9"/>
      </a:accent3>
      <a:accent4>
        <a:srgbClr val="2E5053"/>
      </a:accent4>
      <a:accent5>
        <a:srgbClr val="9933CC"/>
      </a:accent5>
      <a:accent6>
        <a:srgbClr val="C73D82"/>
      </a:accent6>
      <a:hlink>
        <a:srgbClr val="0070C0"/>
      </a:hlink>
      <a:folHlink>
        <a:srgbClr val="79A130"/>
      </a:folHlink>
    </a:clrScheme>
    <a:fontScheme name="ARA 2020">
      <a:majorFont>
        <a:latin typeface="Verdana Pro"/>
        <a:ea typeface="Arial"/>
        <a:cs typeface="Arial"/>
      </a:majorFont>
      <a:minorFont>
        <a:latin typeface="Verdana Pro"/>
        <a:ea typeface="Arial"/>
        <a:cs typeface="Arial"/>
      </a:minorFont>
    </a:fontScheme>
    <a:fmtScheme name="Hienovaraisen yhtenäin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RA-tilastot-esityspohja_2020S.potx" id="{A25C020F-1BE7-44F0-8D5B-D7AD1116FE46}" vid="{5D6A46FE-DD27-4A1D-B17F-1688C696EA90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YM Varke - nostot ja välisivut">
  <a:themeElements>
    <a:clrScheme name="Diapohjan värit (YM)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C5234"/>
      </a:accent1>
      <a:accent2>
        <a:srgbClr val="E0C09F"/>
      </a:accent2>
      <a:accent3>
        <a:srgbClr val="C66E4E"/>
      </a:accent3>
      <a:accent4>
        <a:srgbClr val="FFB25B"/>
      </a:accent4>
      <a:accent5>
        <a:srgbClr val="ECC7CD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Lst>
    <a:ext uri="{05A4C25C-085E-4340-85A3-A5531E510DB2}">
      <thm15:themeFamily xmlns:thm15="http://schemas.microsoft.com/office/thememl/2012/main" name="Varke_esityspohja_final.pptx  -  Vain luku" id="{FAA8B63B-8484-4C84-A6F6-854D0A8BE085}" vid="{991C2471-05C1-4824-9072-7D96B1B64E47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YM - otsikkosivut">
  <a:themeElements>
    <a:clrScheme name="YM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C5234"/>
      </a:accent1>
      <a:accent2>
        <a:srgbClr val="E0C09F"/>
      </a:accent2>
      <a:accent3>
        <a:srgbClr val="C66E4E"/>
      </a:accent3>
      <a:accent4>
        <a:srgbClr val="FFB25B"/>
      </a:accent4>
      <a:accent5>
        <a:srgbClr val="ECC7CD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Lst>
    <a:ext uri="{05A4C25C-085E-4340-85A3-A5531E510DB2}">
      <thm15:themeFamily xmlns:thm15="http://schemas.microsoft.com/office/thememl/2012/main" name="YM_esityspohja_2024.pptx" id="{24682BBC-8DE8-44FD-A36D-17270C64F80E}" vid="{C80BD07D-08EC-48FE-A57C-22B478AE1B5F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5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E89FF08C6FE534D8CA0B45BA5231B4B" ma:contentTypeVersion="4" ma:contentTypeDescription="Luo uusi asiakirja." ma:contentTypeScope="" ma:versionID="8a76f953ac2225652ba380102b9fcd12">
  <xsd:schema xmlns:xsd="http://www.w3.org/2001/XMLSchema" xmlns:xs="http://www.w3.org/2001/XMLSchema" xmlns:p="http://schemas.microsoft.com/office/2006/metadata/properties" xmlns:ns2="84832a1d-ccbd-497d-a6bb-cbb248bc4350" xmlns:ns3="c42a97b5-f3b5-458c-a2fc-dc867765c088" targetNamespace="http://schemas.microsoft.com/office/2006/metadata/properties" ma:root="true" ma:fieldsID="77266d5722488604bbdbb3cad2b50371" ns2:_="" ns3:_="">
    <xsd:import namespace="84832a1d-ccbd-497d-a6bb-cbb248bc4350"/>
    <xsd:import namespace="c42a97b5-f3b5-458c-a2fc-dc867765c0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32a1d-ccbd-497d-a6bb-cbb248bc4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a97b5-f3b5-458c-a2fc-dc867765c08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9AF9A58-B36B-4B51-9116-4B46BDA4B1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832a1d-ccbd-497d-a6bb-cbb248bc4350"/>
    <ds:schemaRef ds:uri="c42a97b5-f3b5-458c-a2fc-dc867765c0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8DE8D2-05F6-4240-98C2-771AE7F764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C867B8-4B4C-4341-8850-ADBF5D4A910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Template>ARA-tilastot-esityspohja_2020S</Template>
  <Company/>
  <PresentationFormat>On-screen Show (16:9)</PresentationFormat>
  <Paragraphs>7</Paragraphs>
  <Slides>3</Slides>
  <Notes>2</Notes>
  <TotalTime>5179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baseType="lpstr" size="9">
      <vt:lpstr>Arial</vt:lpstr>
      <vt:lpstr>Verdana Pro</vt:lpstr>
      <vt:lpstr>ヒラギノ角ゴ Pro W3</vt:lpstr>
      <vt:lpstr>Calibri</vt:lpstr>
      <vt:lpstr>Verdana</vt:lpstr>
      <vt:lpstr>1_ARApp-esitysmalli</vt:lpstr>
      <vt:lpstr>Rakentamisen hinta</vt:lpstr>
      <vt:lpstr>Valtion tukeman asuntotuotannon rakentamisen hinta 12 kk (€/asm2)</vt:lpstr>
      <vt:lpstr>Valtion tukeman asuntotuotannon rakennuskustannus (€/as.m2)</vt:lpstr>
    </vt:vector>
  </TitlesOfParts>
  <LinksUpToDate>0</LinksUpToDate>
  <SharedDoc>0</SharedDoc>
  <HyperlinksChanged>0</HyperlinksChanged>
  <Application>Aspose.Slides for .NET</Application>
  <AppVersion>20.1200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teemu salonen</dc:creator>
  <cp:lastModifiedBy>Ronkainen Johanna SA</cp:lastModifiedBy>
  <cp:revision>543</cp:revision>
  <dcterms:created xsi:type="dcterms:W3CDTF">2020-10-23T14:21:24Z</dcterms:created>
  <dcterms:modified xsi:type="dcterms:W3CDTF">2025-12-23T03:46:44Z</dcterms:modified>
</cp:coreProperties>
</file>